
<file path=[Content_Types].xml><?xml version="1.0" encoding="utf-8"?>
<Types xmlns="http://schemas.openxmlformats.org/package/2006/content-types">
  <Default Extension="bin" ContentType="application/vnd.openxmlformats-officedocument.oleObject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0" autoAdjust="0"/>
  </p:normalViewPr>
  <p:slideViewPr>
    <p:cSldViewPr snapToGrid="0" snapToObjects="1">
      <p:cViewPr varScale="1">
        <p:scale>
          <a:sx n="111" d="100"/>
          <a:sy n="111" d="100"/>
        </p:scale>
        <p:origin x="-16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January 25,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January 25,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Macro-Enabled_Worksheet1.xlsm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Grand Firs HOA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2014 Septic </a:t>
            </a:r>
          </a:p>
          <a:p>
            <a:pPr algn="ctr"/>
            <a:r>
              <a:rPr lang="en-US" dirty="0" smtClean="0"/>
              <a:t>Reserve Funds</a:t>
            </a:r>
          </a:p>
          <a:p>
            <a:pPr algn="ctr"/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704298"/>
            <a:ext cx="6020883" cy="589915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2014 </a:t>
            </a:r>
            <a:r>
              <a:rPr lang="en-US" dirty="0"/>
              <a:t>Septic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30422"/>
            <a:ext cx="6777317" cy="4919578"/>
          </a:xfrm>
        </p:spPr>
        <p:txBody>
          <a:bodyPr>
            <a:noAutofit/>
          </a:bodyPr>
          <a:lstStyle/>
          <a:p>
            <a:r>
              <a:rPr lang="en-US" sz="2000" b="1" dirty="0"/>
              <a:t>Individual Septic Tank Maintenance </a:t>
            </a:r>
            <a:r>
              <a:rPr lang="en-US" sz="2000" b="1" dirty="0" smtClean="0"/>
              <a:t>Obligation</a:t>
            </a:r>
            <a:endParaRPr lang="en-US" sz="2000" b="1" dirty="0"/>
          </a:p>
          <a:p>
            <a:pPr lvl="1">
              <a:buFont typeface="Wingdings" charset="2"/>
              <a:buChar char="u"/>
            </a:pPr>
            <a:r>
              <a:rPr lang="en-US" sz="1800" dirty="0"/>
              <a:t>No separate Reserves Fund for 260 homeowners</a:t>
            </a:r>
          </a:p>
          <a:p>
            <a:pPr lvl="1">
              <a:buFont typeface="Wingdings" charset="2"/>
              <a:buChar char="u"/>
            </a:pPr>
            <a:r>
              <a:rPr lang="en-US" sz="1800" dirty="0"/>
              <a:t>Private </a:t>
            </a:r>
            <a:r>
              <a:rPr lang="en-US" sz="1800" dirty="0" smtClean="0"/>
              <a:t>maintenance &amp; repair </a:t>
            </a:r>
            <a:r>
              <a:rPr lang="en-US" sz="1800" dirty="0"/>
              <a:t>of individual septic tanks</a:t>
            </a:r>
          </a:p>
          <a:p>
            <a:pPr lvl="1">
              <a:buFont typeface="Wingdings" charset="2"/>
              <a:buChar char="u"/>
            </a:pPr>
            <a:r>
              <a:rPr lang="en-US" sz="1800" dirty="0"/>
              <a:t>Potential special assessments for shared drain field repairs</a:t>
            </a:r>
          </a:p>
          <a:p>
            <a:pPr marL="68580" indent="0">
              <a:buNone/>
            </a:pPr>
            <a:endParaRPr lang="en-US" sz="1800" dirty="0" smtClean="0"/>
          </a:p>
          <a:p>
            <a:r>
              <a:rPr lang="en-US" sz="2000" b="1" dirty="0" smtClean="0"/>
              <a:t>Community Septic Tank Maintenance REQ </a:t>
            </a:r>
          </a:p>
          <a:p>
            <a:pPr lvl="1">
              <a:buFont typeface="Wingdings" charset="2"/>
              <a:buChar char="u"/>
            </a:pPr>
            <a:r>
              <a:rPr lang="en-US" sz="1800" dirty="0"/>
              <a:t>Maintenance </a:t>
            </a:r>
            <a:r>
              <a:rPr lang="en-US" sz="1800" dirty="0" smtClean="0"/>
              <a:t>required </a:t>
            </a:r>
            <a:r>
              <a:rPr lang="en-US" sz="1800" dirty="0"/>
              <a:t>since </a:t>
            </a:r>
            <a:r>
              <a:rPr lang="en-US" sz="1800" dirty="0" smtClean="0"/>
              <a:t>2007</a:t>
            </a:r>
            <a:endParaRPr lang="en-US" sz="1800" dirty="0"/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Contract bids </a:t>
            </a:r>
            <a:r>
              <a:rPr lang="en-US" sz="1800" dirty="0"/>
              <a:t>estimated </a:t>
            </a:r>
            <a:r>
              <a:rPr lang="en-US" sz="1800" dirty="0" smtClean="0"/>
              <a:t>maintenance and pumping fees between $47.8 and $42.8K for </a:t>
            </a:r>
            <a:r>
              <a:rPr lang="en-US" sz="1800" dirty="0"/>
              <a:t>4 </a:t>
            </a:r>
            <a:r>
              <a:rPr lang="en-US" sz="1800" dirty="0" smtClean="0"/>
              <a:t>years</a:t>
            </a:r>
            <a:endParaRPr lang="en-US" sz="1800" dirty="0"/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Special HOA assessments in 2012 and 2013    (Average$4.8K)</a:t>
            </a:r>
          </a:p>
          <a:p>
            <a:pPr lvl="2">
              <a:buFont typeface="Wingdings" charset="2"/>
              <a:buChar char="²"/>
            </a:pPr>
            <a:r>
              <a:rPr lang="en-US" sz="1800" dirty="0" smtClean="0"/>
              <a:t>Nine </a:t>
            </a:r>
            <a:r>
              <a:rPr lang="en-US" sz="1800" dirty="0"/>
              <a:t>homeowners shared $2.8K cost in </a:t>
            </a:r>
            <a:r>
              <a:rPr lang="en-US" sz="1800" dirty="0" smtClean="0"/>
              <a:t>Sep2013</a:t>
            </a:r>
          </a:p>
          <a:p>
            <a:pPr lvl="2">
              <a:buFont typeface="Wingdings" charset="2"/>
              <a:buChar char="²"/>
            </a:pPr>
            <a:r>
              <a:rPr lang="en-US" sz="1800" dirty="0"/>
              <a:t>H</a:t>
            </a:r>
            <a:r>
              <a:rPr lang="en-US" sz="1800" dirty="0" smtClean="0"/>
              <a:t>omeowners shared </a:t>
            </a:r>
            <a:r>
              <a:rPr lang="en-US" sz="1800" dirty="0"/>
              <a:t>$6.9K cost </a:t>
            </a:r>
            <a:r>
              <a:rPr lang="en-US" sz="1800" dirty="0" smtClean="0"/>
              <a:t>in 2012</a:t>
            </a:r>
          </a:p>
        </p:txBody>
      </p:sp>
    </p:spTree>
    <p:extLst>
      <p:ext uri="{BB962C8B-B14F-4D97-AF65-F5344CB8AC3E}">
        <p14:creationId xmlns:p14="http://schemas.microsoft.com/office/powerpoint/2010/main" val="33313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7631"/>
            <a:ext cx="7024744" cy="589915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2014 Septic Reserves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30422"/>
            <a:ext cx="6777317" cy="4919578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Community Septic Tank Maintenance Proposal 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Comprised of </a:t>
            </a:r>
            <a:r>
              <a:rPr lang="en-US" sz="1800" dirty="0"/>
              <a:t>24 community septic tanks </a:t>
            </a:r>
            <a:endParaRPr lang="en-US" sz="1800" dirty="0" smtClean="0"/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Create separate Reserves Fund for 142 Homeowners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Increase </a:t>
            </a:r>
            <a:r>
              <a:rPr lang="en-US" sz="1800" dirty="0"/>
              <a:t>homeowners HOA dues by $</a:t>
            </a:r>
            <a:r>
              <a:rPr lang="en-US" sz="1800" dirty="0" smtClean="0"/>
              <a:t>150 </a:t>
            </a:r>
          </a:p>
          <a:p>
            <a:pPr lvl="2">
              <a:buFont typeface="Wingdings" charset="2"/>
              <a:buChar char="u"/>
            </a:pPr>
            <a:r>
              <a:rPr lang="en-US" sz="1600" dirty="0" smtClean="0"/>
              <a:t>This is in addition to proposed $115 raise of regular dues.</a:t>
            </a:r>
          </a:p>
          <a:p>
            <a:pPr lvl="2">
              <a:buFont typeface="Wingdings" charset="2"/>
              <a:buChar char="u"/>
            </a:pPr>
            <a:r>
              <a:rPr lang="en-US" sz="1600" dirty="0" smtClean="0"/>
              <a:t>This amount is set aside in a special reserve only for community septic repairs.</a:t>
            </a:r>
            <a:endParaRPr lang="en-US" sz="1600" dirty="0"/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Schedule pumping of 6 </a:t>
            </a:r>
            <a:r>
              <a:rPr lang="en-US" sz="1800" dirty="0"/>
              <a:t>tanks/chambers (1/4 of </a:t>
            </a:r>
            <a:r>
              <a:rPr lang="en-US" sz="1800" dirty="0" smtClean="0"/>
              <a:t>the requirement annually) </a:t>
            </a:r>
          </a:p>
          <a:p>
            <a:pPr lvl="1">
              <a:buFont typeface="Wingdings" charset="2"/>
              <a:buChar char="u"/>
            </a:pPr>
            <a:r>
              <a:rPr lang="en-US" sz="1800" dirty="0" smtClean="0"/>
              <a:t>Eliminate annual special assessment of septic maintenance contract (between $291 - $691 per homeowner)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673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7631"/>
            <a:ext cx="7024744" cy="713592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Community Septic Lots</a:t>
            </a:r>
            <a:br>
              <a:rPr lang="en-US" dirty="0" smtClean="0"/>
            </a:br>
            <a:r>
              <a:rPr lang="en-US" sz="1200" dirty="0" smtClean="0">
                <a:solidFill>
                  <a:srgbClr val="FF0000"/>
                </a:solidFill>
              </a:rPr>
              <a:t>** Click in slide below to access full Excel worksheet for 142 lots/property addresses.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533973"/>
              </p:ext>
            </p:extLst>
          </p:nvPr>
        </p:nvGraphicFramePr>
        <p:xfrm>
          <a:off x="1043492" y="1574057"/>
          <a:ext cx="6754813" cy="465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Microsoft Excel Macro-Enabled Worksheet" r:id="rId4" imgW="8051800" imgH="4025900" progId="Excel.SheetMacroEnabled.12">
                  <p:embed/>
                </p:oleObj>
              </mc:Choice>
              <mc:Fallback>
                <p:oleObj name="Microsoft Excel Macro-Enabled Worksheet" r:id="rId4" imgW="8051800" imgH="402590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3492" y="1574057"/>
                        <a:ext cx="6754813" cy="4657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4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543</TotalTime>
  <Words>179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Austin</vt:lpstr>
      <vt:lpstr>Microsoft Excel Macro-Enabled Worksheet</vt:lpstr>
      <vt:lpstr>Grand Firs HOA </vt:lpstr>
      <vt:lpstr>2014 Septic Requirements</vt:lpstr>
      <vt:lpstr>2014 Septic Reserves Proposal</vt:lpstr>
      <vt:lpstr>Community Septic Lots ** Click in slide below to access full Excel worksheet for 142 lots/property addresses.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Firs HOA</dc:title>
  <dc:creator>KRISTEN STRAITS</dc:creator>
  <cp:lastModifiedBy>Jay</cp:lastModifiedBy>
  <cp:revision>37</cp:revision>
  <dcterms:created xsi:type="dcterms:W3CDTF">2013-11-26T19:52:54Z</dcterms:created>
  <dcterms:modified xsi:type="dcterms:W3CDTF">2014-01-25T23:42:40Z</dcterms:modified>
</cp:coreProperties>
</file>